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90" r:id="rId4"/>
    <p:sldId id="258" r:id="rId5"/>
    <p:sldId id="269" r:id="rId6"/>
    <p:sldId id="299" r:id="rId7"/>
    <p:sldId id="270" r:id="rId8"/>
    <p:sldId id="271" r:id="rId9"/>
    <p:sldId id="300" r:id="rId10"/>
    <p:sldId id="272" r:id="rId11"/>
    <p:sldId id="261" r:id="rId12"/>
    <p:sldId id="262" r:id="rId13"/>
    <p:sldId id="304" r:id="rId14"/>
    <p:sldId id="305" r:id="rId15"/>
    <p:sldId id="301" r:id="rId16"/>
    <p:sldId id="274" r:id="rId17"/>
    <p:sldId id="302" r:id="rId18"/>
    <p:sldId id="289" r:id="rId19"/>
    <p:sldId id="284" r:id="rId20"/>
    <p:sldId id="306" r:id="rId21"/>
    <p:sldId id="307" r:id="rId22"/>
    <p:sldId id="328" r:id="rId23"/>
    <p:sldId id="308" r:id="rId24"/>
    <p:sldId id="309" r:id="rId25"/>
    <p:sldId id="310" r:id="rId26"/>
    <p:sldId id="311" r:id="rId27"/>
    <p:sldId id="312" r:id="rId28"/>
    <p:sldId id="313" r:id="rId29"/>
    <p:sldId id="283" r:id="rId30"/>
    <p:sldId id="315" r:id="rId31"/>
    <p:sldId id="31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5685" autoAdjust="0"/>
  </p:normalViewPr>
  <p:slideViewPr>
    <p:cSldViewPr snapToGrid="0">
      <p:cViewPr>
        <p:scale>
          <a:sx n="57" d="100"/>
          <a:sy n="57" d="100"/>
        </p:scale>
        <p:origin x="-152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0EBD7-13A4-4D05-9C56-57581F1EC1DC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98AC7-D3CD-4556-B1D2-F19BD1D9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9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98AC7-D3CD-4556-B1D2-F19BD1D969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89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Maximum probability that it belongs = minimum distance to center, so it belongs there…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98AC7-D3CD-4556-B1D2-F19BD1D969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8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r" rtl="1">
              <a:buAutoNum type="arabicParenR"/>
            </a:pPr>
            <a:r>
              <a:rPr lang="he-IL" baseline="0" dirty="0" smtClean="0"/>
              <a:t>בוחרים </a:t>
            </a:r>
            <a:r>
              <a:rPr lang="en-US" baseline="0" dirty="0" smtClean="0"/>
              <a:t>K</a:t>
            </a:r>
            <a:r>
              <a:rPr lang="he-IL" baseline="0" dirty="0" smtClean="0"/>
              <a:t> מרכזים בצורה רנדומלית או בצורה יוריסטית. אי אפשר לחפש איפה לשים את המרכזים כי יש יותר מדי אפשרויות.</a:t>
            </a:r>
          </a:p>
          <a:p>
            <a:pPr marL="228600" indent="-228600" algn="r" rtl="1">
              <a:buAutoNum type="arabicParenR"/>
            </a:pPr>
            <a:r>
              <a:rPr lang="he-IL" baseline="0" dirty="0" smtClean="0"/>
              <a:t>נקשר כל פיקסל למרכז הכי קרוב אליו.</a:t>
            </a:r>
          </a:p>
          <a:p>
            <a:pPr marL="228600" indent="-228600" algn="r" rtl="1">
              <a:buAutoNum type="arabicParenR"/>
            </a:pPr>
            <a:r>
              <a:rPr lang="he-IL" baseline="0" dirty="0" smtClean="0"/>
              <a:t>נחשב מחדש איפה צריך להיות המרכז של קבוצה מסויימת ע"י חישוב ממוצע הפיקסלים בקבוצה.</a:t>
            </a:r>
          </a:p>
          <a:p>
            <a:pPr marL="228600" indent="-228600" algn="r" rtl="1">
              <a:buAutoNum type="arabicParenR"/>
            </a:pPr>
            <a:r>
              <a:rPr lang="he-IL" baseline="0" dirty="0" smtClean="0"/>
              <a:t>חזור עד שהמרכזים לא זזים יותר.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98AC7-D3CD-4556-B1D2-F19BD1D969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4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Applications of Weighted </a:t>
            </a:r>
            <a:r>
              <a:rPr lang="en-US" dirty="0" err="1" smtClean="0"/>
              <a:t>Voronoi</a:t>
            </a:r>
            <a:r>
              <a:rPr lang="en-US" dirty="0" smtClean="0"/>
              <a:t> Diagrams and Randomization</a:t>
            </a:r>
          </a:p>
          <a:p>
            <a:r>
              <a:rPr lang="en-US" dirty="0" smtClean="0"/>
              <a:t>to Variance-Based k-Clustering</a:t>
            </a:r>
          </a:p>
          <a:p>
            <a:r>
              <a:rPr lang="en-US" dirty="0" smtClean="0"/>
              <a:t>(Extended Abstract)</a:t>
            </a:r>
          </a:p>
          <a:p>
            <a:r>
              <a:rPr lang="en-US" dirty="0" smtClean="0"/>
              <a:t>Mary </a:t>
            </a:r>
            <a:r>
              <a:rPr lang="en-US" dirty="0" err="1" smtClean="0"/>
              <a:t>Inaba</a:t>
            </a:r>
            <a:r>
              <a:rPr lang="en-US" dirty="0" smtClean="0"/>
              <a:t>*, Naoki </a:t>
            </a:r>
            <a:r>
              <a:rPr lang="en-US" dirty="0" err="1" smtClean="0"/>
              <a:t>Katoht</a:t>
            </a:r>
            <a:r>
              <a:rPr lang="en-US" dirty="0" smtClean="0"/>
              <a:t> and Hiroshi Imai”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98AC7-D3CD-4556-B1D2-F19BD1D969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assignments change, so the centers don’t change.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98AC7-D3CD-4556-B1D2-F19BD1D969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8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1) יכול</a:t>
            </a:r>
            <a:r>
              <a:rPr lang="he-IL" baseline="0" dirty="0" smtClean="0"/>
              <a:t> להתכנס למינימום מקומי ולהיתקע שם, לפעמים נצטרך לחזור על האלגוריתם כמה פעמים.</a:t>
            </a:r>
          </a:p>
          <a:p>
            <a:pPr algn="r" rtl="1"/>
            <a:r>
              <a:rPr lang="he-IL" baseline="0" dirty="0" smtClean="0"/>
              <a:t>2) אם יש לנו המון מידע, המון נקודות.. אז חישוב המרחק האוקלידי יאיט את האלגוריתם. יש שיטות חישוב מהירות יותר כמו חישוב מרחקים לפי משולשים אבל זה נושא שלם.</a:t>
            </a:r>
          </a:p>
          <a:p>
            <a:pPr algn="r" rtl="1"/>
            <a:r>
              <a:rPr lang="he-IL" baseline="0" dirty="0" smtClean="0"/>
              <a:t>3)אם לא בוחרים את </a:t>
            </a:r>
            <a:r>
              <a:rPr lang="en-US" baseline="0" dirty="0" smtClean="0"/>
              <a:t>K</a:t>
            </a:r>
            <a:r>
              <a:rPr lang="he-IL" baseline="0" dirty="0" smtClean="0"/>
              <a:t>, מספר הקלסטרים בחוכמה אז האלגוריתם לא יגיע לתוצאות מספקות.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98AC7-D3CD-4556-B1D2-F19BD1D969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8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g(x; </a:t>
            </a:r>
            <a:r>
              <a:rPr lang="en-US" dirty="0" err="1" smtClean="0"/>
              <a:t>mk</a:t>
            </a:r>
            <a:r>
              <a:rPr lang="en-US" dirty="0" smtClean="0"/>
              <a:t>, ) indicates the </a:t>
            </a:r>
            <a:r>
              <a:rPr lang="en-US" dirty="0" err="1" smtClean="0"/>
              <a:t>k’th</a:t>
            </a:r>
            <a:r>
              <a:rPr lang="en-US" dirty="0" smtClean="0"/>
              <a:t> Gaussian distribution, and m and sigma indicate all k </a:t>
            </a:r>
          </a:p>
          <a:p>
            <a:r>
              <a:rPr lang="en-US" dirty="0" smtClean="0"/>
              <a:t>parameters.</a:t>
            </a:r>
          </a:p>
          <a:p>
            <a:endParaRPr lang="en-US" dirty="0" smtClean="0"/>
          </a:p>
          <a:p>
            <a:r>
              <a:rPr lang="en-US" dirty="0" smtClean="0"/>
              <a:t>Goal</a:t>
            </a:r>
            <a:r>
              <a:rPr lang="en-US" baseline="0" dirty="0" smtClean="0"/>
              <a:t> : .. this gives a soft assignment to each data point, </a:t>
            </a:r>
          </a:p>
          <a:p>
            <a:r>
              <a:rPr lang="en-US" baseline="0" dirty="0" smtClean="0"/>
              <a:t>since it gives the probability of that point coming from each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98AC7-D3CD-4556-B1D2-F19BD1D969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1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נחשב את ההסתברות שההתפלגות</a:t>
            </a:r>
            <a:r>
              <a:rPr lang="he-IL" baseline="0" dirty="0" smtClean="0"/>
              <a:t> </a:t>
            </a:r>
            <a:r>
              <a:rPr lang="en-US" baseline="0" dirty="0" smtClean="0"/>
              <a:t>K</a:t>
            </a:r>
            <a:r>
              <a:rPr lang="he-IL" baseline="0" dirty="0" smtClean="0"/>
              <a:t> היא זאת ש"אחראית" לנקודה </a:t>
            </a:r>
            <a:r>
              <a:rPr lang="en-US" baseline="0" dirty="0" smtClean="0"/>
              <a:t>N</a:t>
            </a:r>
            <a:r>
              <a:rPr lang="he-IL" baseline="0" dirty="0" smtClean="0"/>
              <a:t>.</a:t>
            </a:r>
            <a:endParaRPr lang="he-IL" dirty="0" smtClean="0"/>
          </a:p>
          <a:p>
            <a:r>
              <a:rPr lang="en-US" dirty="0" smtClean="0"/>
              <a:t>we compute the probability that point n is generated by distribution k, and then </a:t>
            </a:r>
          </a:p>
          <a:p>
            <a:r>
              <a:rPr lang="en-US" dirty="0" smtClean="0"/>
              <a:t>normalize this by the probability of all distributions generating it. We can think of this as </a:t>
            </a:r>
          </a:p>
          <a:p>
            <a:r>
              <a:rPr lang="en-US" dirty="0" smtClean="0"/>
              <a:t>softly assigning a point to each distribution, with these probabilities.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98AC7-D3CD-4556-B1D2-F19BD1D969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recompute</a:t>
            </a:r>
            <a:r>
              <a:rPr lang="en-US" dirty="0" smtClean="0"/>
              <a:t> the parameters of all these distributions, using these </a:t>
            </a:r>
          </a:p>
          <a:p>
            <a:r>
              <a:rPr lang="en-US" dirty="0" smtClean="0"/>
              <a:t>soft assignments.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98AC7-D3CD-4556-B1D2-F19BD1D969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8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50DCF7-34B7-4910-81ED-E16C41A0B9EF}" type="slidenum">
              <a:rPr lang="en-AU"/>
              <a:pPr eaLnBrk="1" hangingPunct="1"/>
              <a:t>29</a:t>
            </a:fld>
            <a:endParaRPr lang="en-A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3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9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4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9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27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9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53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0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1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5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A3B9-EA12-45E1-A0B2-FFB4A9B93B1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F86B7F-9748-40FB-8BD2-150A16F6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23930" y="1843219"/>
            <a:ext cx="7831246" cy="1646302"/>
          </a:xfrm>
        </p:spPr>
        <p:txBody>
          <a:bodyPr/>
          <a:lstStyle/>
          <a:p>
            <a:r>
              <a:rPr lang="en-US" dirty="0" smtClean="0"/>
              <a:t>Clustering Techniques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K-Means &amp; EM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597" y="3389931"/>
            <a:ext cx="5826719" cy="1096899"/>
          </a:xfrm>
        </p:spPr>
        <p:txBody>
          <a:bodyPr/>
          <a:lstStyle/>
          <a:p>
            <a:r>
              <a:rPr lang="en-US" dirty="0" smtClean="0"/>
              <a:t>Mario Haddad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27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K-Means works (cont)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If </a:t>
                </a:r>
                <a:r>
                  <a:rPr lang="en-US" sz="2400" dirty="0"/>
                  <a:t>k</a:t>
                </a:r>
                <a:r>
                  <a:rPr lang="en-US" sz="2400" dirty="0" smtClean="0"/>
                  <a:t> (number of clusters) and d (dimension of variables) are fixed, the clustering can be performed in time.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sz="2400" dirty="0" smtClean="0"/>
                  <a:t>Exponential bounds for plane: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68" t="-1256" r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57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0827" y="3474458"/>
                <a:ext cx="3925256" cy="626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𝑙𝑜𝑔𝑁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27" y="3474458"/>
                <a:ext cx="3925256" cy="6265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7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</a:t>
            </a:r>
            <a:br>
              <a:rPr lang="en-US" dirty="0" smtClean="0"/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Initialization example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742901"/>
            <a:ext cx="6347714" cy="3880773"/>
          </a:xfrm>
        </p:spPr>
        <p:txBody>
          <a:bodyPr>
            <a:normAutofit/>
          </a:bodyPr>
          <a:lstStyle/>
          <a:p>
            <a:r>
              <a:rPr lang="en-US" sz="2000" dirty="0"/>
              <a:t>Pick </a:t>
            </a:r>
            <a:r>
              <a:rPr lang="en-US" sz="2000" i="1" dirty="0"/>
              <a:t>K</a:t>
            </a:r>
            <a:r>
              <a:rPr lang="en-US" sz="2000" dirty="0"/>
              <a:t> cluster </a:t>
            </a:r>
            <a:r>
              <a:rPr lang="en-US" sz="2000" dirty="0" smtClean="0"/>
              <a:t>centers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/>
              <a:t>u</a:t>
            </a:r>
            <a:r>
              <a:rPr lang="en-US" sz="2000" dirty="0" smtClean="0"/>
              <a:t>nfortunate choice)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98" y="2332567"/>
            <a:ext cx="5627511" cy="422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742901"/>
            <a:ext cx="6347714" cy="3880773"/>
          </a:xfrm>
        </p:spPr>
        <p:txBody>
          <a:bodyPr/>
          <a:lstStyle/>
          <a:p>
            <a:r>
              <a:rPr lang="en-US" sz="2000" dirty="0"/>
              <a:t>Pick </a:t>
            </a:r>
            <a:r>
              <a:rPr lang="en-US" sz="2000" i="1" dirty="0"/>
              <a:t>K</a:t>
            </a:r>
            <a:r>
              <a:rPr lang="en-US" sz="2000" dirty="0"/>
              <a:t> cluster </a:t>
            </a:r>
            <a:r>
              <a:rPr lang="en-US" sz="2000" dirty="0" smtClean="0"/>
              <a:t>centers (random choice)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1" y="2368148"/>
            <a:ext cx="5662855" cy="424714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597" y="613985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K-Means </a:t>
            </a:r>
            <a:br>
              <a:rPr lang="en-US" dirty="0" smtClean="0"/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Initialization example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K-Means++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K-Means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with smart initial seeding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20" y="1930400"/>
            <a:ext cx="7665157" cy="469741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Choose </a:t>
            </a:r>
            <a:r>
              <a:rPr lang="en-US" sz="2000" dirty="0"/>
              <a:t>one center uniformly at random from among the data points.</a:t>
            </a:r>
          </a:p>
          <a:p>
            <a:r>
              <a:rPr lang="en-US" sz="2000" dirty="0"/>
              <a:t>For each data point </a:t>
            </a:r>
            <a:r>
              <a:rPr lang="en-US" sz="2000" i="1" dirty="0"/>
              <a:t>x</a:t>
            </a:r>
            <a:r>
              <a:rPr lang="en-US" sz="2000" dirty="0"/>
              <a:t>, compute D(</a:t>
            </a:r>
            <a:r>
              <a:rPr lang="en-US" sz="2000" i="1" dirty="0"/>
              <a:t>x</a:t>
            </a:r>
            <a:r>
              <a:rPr lang="en-US" sz="2000" dirty="0"/>
              <a:t>), the distance between </a:t>
            </a:r>
            <a:r>
              <a:rPr lang="en-US" sz="2000" i="1" dirty="0"/>
              <a:t>x</a:t>
            </a:r>
            <a:r>
              <a:rPr lang="en-US" sz="2000" dirty="0"/>
              <a:t> and the nearest center that has already been chosen.</a:t>
            </a:r>
          </a:p>
          <a:p>
            <a:r>
              <a:rPr lang="en-US" sz="2000" dirty="0"/>
              <a:t>Choose one new data point at random as a new center, using a weighted probability distribution where a point </a:t>
            </a:r>
            <a:r>
              <a:rPr lang="en-US" sz="2000" i="1" dirty="0"/>
              <a:t>x</a:t>
            </a:r>
            <a:r>
              <a:rPr lang="en-US" sz="2000" dirty="0"/>
              <a:t> is chosen with probability proportional to D(</a:t>
            </a:r>
            <a:r>
              <a:rPr lang="en-US" sz="2000" i="1" dirty="0"/>
              <a:t>x</a:t>
            </a:r>
            <a:r>
              <a:rPr lang="en-US" sz="2000" dirty="0"/>
              <a:t>)</a:t>
            </a:r>
            <a:r>
              <a:rPr lang="en-US" sz="2000" baseline="30000" dirty="0"/>
              <a:t>2</a:t>
            </a:r>
            <a:r>
              <a:rPr lang="en-US" sz="2000" dirty="0"/>
              <a:t>.</a:t>
            </a:r>
          </a:p>
          <a:p>
            <a:r>
              <a:rPr lang="en-US" sz="2000" dirty="0"/>
              <a:t>Repeat Steps 2 and 3 until </a:t>
            </a:r>
            <a:r>
              <a:rPr lang="en-US" sz="2000" i="1" dirty="0"/>
              <a:t>k</a:t>
            </a:r>
            <a:r>
              <a:rPr lang="en-US" sz="2000" dirty="0"/>
              <a:t> centers have been chosen.</a:t>
            </a:r>
          </a:p>
          <a:p>
            <a:r>
              <a:rPr lang="en-US" sz="2000" dirty="0"/>
              <a:t>Now that the initial centers have been chosen, proceed using standard </a:t>
            </a:r>
            <a:r>
              <a:rPr lang="en-US" sz="2000" i="1" dirty="0" smtClean="0"/>
              <a:t>k</a:t>
            </a:r>
            <a:r>
              <a:rPr lang="en-US" sz="2000" dirty="0" smtClean="0"/>
              <a:t>-means.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89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931379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This seeding method yields considerable improvement in the final error of </a:t>
            </a:r>
            <a:r>
              <a:rPr lang="en-US" sz="2400" i="1" dirty="0" smtClean="0"/>
              <a:t>k</a:t>
            </a:r>
            <a:r>
              <a:rPr lang="en-US" sz="2400" dirty="0" smtClean="0"/>
              <a:t>-means</a:t>
            </a:r>
          </a:p>
          <a:p>
            <a:r>
              <a:rPr lang="en-US" sz="2400" dirty="0" smtClean="0"/>
              <a:t>Takes more time to initialize</a:t>
            </a:r>
          </a:p>
          <a:p>
            <a:r>
              <a:rPr lang="en-US" sz="2400" dirty="0" smtClean="0"/>
              <a:t>Once initialized, K-Means converges quickly</a:t>
            </a:r>
          </a:p>
          <a:p>
            <a:r>
              <a:rPr lang="en-US" sz="2400" dirty="0" smtClean="0"/>
              <a:t>Usually faster than K-Means</a:t>
            </a:r>
          </a:p>
          <a:p>
            <a:r>
              <a:rPr lang="en-US" sz="2400" dirty="0" smtClean="0"/>
              <a:t>1000 times less prone to error than K-Means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28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3880773"/>
          </a:xfrm>
        </p:spPr>
        <p:txBody>
          <a:bodyPr>
            <a:no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luster </a:t>
            </a:r>
            <a:r>
              <a:rPr lang="en-US" sz="2400" dirty="0"/>
              <a:t>black and white </a:t>
            </a:r>
            <a:r>
              <a:rPr lang="en-US" sz="2400" dirty="0" smtClean="0"/>
              <a:t>intensities: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ntensities</a:t>
            </a:r>
            <a:r>
              <a:rPr lang="en-US" sz="2400" dirty="0"/>
              <a:t>: 1 3 8 </a:t>
            </a:r>
            <a:r>
              <a:rPr lang="en-US" sz="2400" dirty="0" smtClean="0"/>
              <a:t>11</a:t>
            </a:r>
          </a:p>
          <a:p>
            <a:r>
              <a:rPr lang="en-US" sz="2400" dirty="0" smtClean="0"/>
              <a:t>Centers </a:t>
            </a:r>
            <a:r>
              <a:rPr lang="en-US" sz="2400" dirty="0"/>
              <a:t>c1 = </a:t>
            </a:r>
            <a:r>
              <a:rPr lang="en-US" sz="2400" dirty="0" smtClean="0"/>
              <a:t>7, c2=10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ssign </a:t>
            </a:r>
            <a:r>
              <a:rPr lang="en-US" sz="2400" dirty="0"/>
              <a:t>1, 3, </a:t>
            </a:r>
            <a:r>
              <a:rPr lang="en-US" sz="2400" dirty="0" smtClean="0"/>
              <a:t>8 to </a:t>
            </a:r>
            <a:r>
              <a:rPr lang="en-US" sz="2400" dirty="0"/>
              <a:t>c1, 11 to </a:t>
            </a:r>
            <a:r>
              <a:rPr lang="en-US" sz="2400" dirty="0" smtClean="0"/>
              <a:t>c2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pdate </a:t>
            </a:r>
            <a:r>
              <a:rPr lang="en-US" sz="2400" dirty="0"/>
              <a:t>c1 = (1+3+8)/3 </a:t>
            </a:r>
            <a:r>
              <a:rPr lang="en-US" sz="2400" dirty="0" smtClean="0"/>
              <a:t>= 4</a:t>
            </a:r>
            <a:r>
              <a:rPr lang="en-US" sz="2400" dirty="0"/>
              <a:t>, c2 = </a:t>
            </a:r>
            <a:r>
              <a:rPr lang="en-US" sz="2400" dirty="0" smtClean="0"/>
              <a:t>11</a:t>
            </a:r>
          </a:p>
          <a:p>
            <a:r>
              <a:rPr lang="en-US" sz="2400" dirty="0" smtClean="0"/>
              <a:t>Assign </a:t>
            </a:r>
            <a:r>
              <a:rPr lang="en-US" sz="2400" dirty="0"/>
              <a:t>1,3 to c1 and 8 and 11 </a:t>
            </a:r>
            <a:r>
              <a:rPr lang="en-US" sz="2400" dirty="0" smtClean="0"/>
              <a:t>to c2</a:t>
            </a:r>
          </a:p>
          <a:p>
            <a:r>
              <a:rPr lang="en-US" sz="2400" dirty="0" smtClean="0"/>
              <a:t>Update </a:t>
            </a:r>
            <a:r>
              <a:rPr lang="en-US" sz="2400" dirty="0"/>
              <a:t>c1 = 2, c2 = 9 </a:t>
            </a:r>
            <a:r>
              <a:rPr lang="en-US" sz="2400" dirty="0" smtClean="0"/>
              <a:t>½</a:t>
            </a:r>
          </a:p>
          <a:p>
            <a:r>
              <a:rPr lang="en-US" sz="2400" dirty="0" smtClean="0"/>
              <a:t>Converged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00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2057400"/>
            <a:ext cx="8153400" cy="38918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Convergence: J may converge to a local minima and not the global minimum. May have to repeat algorithm multiple times.</a:t>
            </a:r>
          </a:p>
          <a:p>
            <a:r>
              <a:rPr lang="en-US" sz="2400" dirty="0" smtClean="0"/>
              <a:t>With a large data set, the Euclidian distance calculations can be slow.</a:t>
            </a:r>
          </a:p>
          <a:p>
            <a:r>
              <a:rPr lang="en-US" sz="2400" dirty="0" smtClean="0"/>
              <a:t>K is an input parameter. If K is inappropriately chosen it may yield poor results.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6627" y="1270000"/>
            <a:ext cx="2499344" cy="79247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3104444" y="1840089"/>
            <a:ext cx="237067" cy="18288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Minima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K-Means might </a:t>
            </a:r>
            <a:r>
              <a:rPr lang="en-US" sz="2400" dirty="0"/>
              <a:t>not find the best </a:t>
            </a:r>
            <a:r>
              <a:rPr lang="en-US" sz="2400" dirty="0" smtClean="0"/>
              <a:t>possible </a:t>
            </a:r>
            <a:r>
              <a:rPr lang="en-US" sz="2400" dirty="0"/>
              <a:t>assignments and </a:t>
            </a:r>
            <a:r>
              <a:rPr lang="en-US" sz="2400" dirty="0" smtClean="0"/>
              <a:t>centers.</a:t>
            </a:r>
          </a:p>
          <a:p>
            <a:r>
              <a:rPr lang="en-US" sz="2400" dirty="0" smtClean="0"/>
              <a:t>Consider </a:t>
            </a:r>
            <a:r>
              <a:rPr lang="en-US" sz="2400" dirty="0"/>
              <a:t>points 0, 20, 32.</a:t>
            </a:r>
          </a:p>
          <a:p>
            <a:pPr lvl="1"/>
            <a:r>
              <a:rPr lang="en-US" sz="2000" dirty="0" smtClean="0"/>
              <a:t>K-means </a:t>
            </a:r>
            <a:r>
              <a:rPr lang="en-US" sz="2000" dirty="0"/>
              <a:t>can converge to centers at 10, 32.</a:t>
            </a:r>
          </a:p>
          <a:p>
            <a:pPr lvl="1"/>
            <a:r>
              <a:rPr lang="en-US" sz="2000" dirty="0" smtClean="0"/>
              <a:t>Or </a:t>
            </a:r>
            <a:r>
              <a:rPr lang="en-US" sz="2000" dirty="0"/>
              <a:t>to centers at 0, 26. 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Heuristic solutions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Start with many random starting points and pick </a:t>
            </a:r>
            <a:r>
              <a:rPr lang="en-US" sz="2000" dirty="0" smtClean="0"/>
              <a:t>the </a:t>
            </a:r>
            <a:r>
              <a:rPr lang="en-US" sz="2000" dirty="0"/>
              <a:t>best solution.</a:t>
            </a:r>
          </a:p>
        </p:txBody>
      </p:sp>
    </p:spTree>
    <p:extLst>
      <p:ext uri="{BB962C8B-B14F-4D97-AF65-F5344CB8AC3E}">
        <p14:creationId xmlns:p14="http://schemas.microsoft.com/office/powerpoint/2010/main" val="19145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906" y="2111023"/>
            <a:ext cx="5826719" cy="1646302"/>
          </a:xfrm>
        </p:spPr>
        <p:txBody>
          <a:bodyPr/>
          <a:lstStyle/>
          <a:p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12906" y="3757323"/>
            <a:ext cx="5826719" cy="1096899"/>
          </a:xfrm>
        </p:spPr>
        <p:txBody>
          <a:bodyPr/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 Clustering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Clustering typically assumes that each instance is given a “hard” assignment to exactly one cluster.</a:t>
            </a:r>
          </a:p>
          <a:p>
            <a:r>
              <a:rPr lang="en-US" sz="2000" dirty="0"/>
              <a:t>Does not allow uncertainty in class membership or for an instance to belong to more than one cluster.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Soft clustering</a:t>
            </a:r>
            <a:r>
              <a:rPr lang="en-US" sz="2000" dirty="0"/>
              <a:t> gives probabilities that an instance belongs to each of a set of clusters.</a:t>
            </a:r>
          </a:p>
          <a:p>
            <a:r>
              <a:rPr lang="en-US" sz="2000" dirty="0"/>
              <a:t>Each instance is assigned a probability distribution across a set of discovered categories (probabilities of all categories must sum to 1).</a:t>
            </a:r>
          </a:p>
        </p:txBody>
      </p:sp>
    </p:spTree>
    <p:extLst>
      <p:ext uri="{BB962C8B-B14F-4D97-AF65-F5344CB8AC3E}">
        <p14:creationId xmlns:p14="http://schemas.microsoft.com/office/powerpoint/2010/main" val="6334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Clustering?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01800"/>
            <a:ext cx="7848602" cy="474798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Cluster: a collection of data objects</a:t>
            </a:r>
          </a:p>
          <a:p>
            <a:pPr lvl="1"/>
            <a:r>
              <a:rPr lang="en-US" sz="2800" dirty="0" smtClean="0"/>
              <a:t>Similar </a:t>
            </a:r>
            <a:r>
              <a:rPr lang="en-US" sz="2800" dirty="0"/>
              <a:t>to one another within the same cluster</a:t>
            </a:r>
          </a:p>
          <a:p>
            <a:pPr lvl="1"/>
            <a:r>
              <a:rPr lang="en-US" sz="2800" dirty="0"/>
              <a:t>Dissimilar to the objects in other clusters</a:t>
            </a:r>
          </a:p>
          <a:p>
            <a:endParaRPr lang="en-US" sz="2800" dirty="0" smtClean="0"/>
          </a:p>
          <a:p>
            <a:r>
              <a:rPr lang="en-US" sz="2800" dirty="0" smtClean="0"/>
              <a:t>Clustering is </a:t>
            </a:r>
            <a:r>
              <a:rPr lang="en-US" sz="2800" dirty="0" smtClean="0">
                <a:solidFill>
                  <a:schemeClr val="hlink"/>
                </a:solidFill>
              </a:rPr>
              <a:t>unsupervised classification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 no predefined classes</a:t>
            </a:r>
          </a:p>
          <a:p>
            <a:endParaRPr lang="en-US" sz="2400" dirty="0" smtClean="0"/>
          </a:p>
          <a:p>
            <a:r>
              <a:rPr lang="en-US" sz="2600" dirty="0" smtClean="0"/>
              <a:t>Typical applications</a:t>
            </a:r>
          </a:p>
          <a:p>
            <a:pPr lvl="1"/>
            <a:r>
              <a:rPr lang="en-US" sz="2600" dirty="0"/>
              <a:t>As a </a:t>
            </a:r>
            <a:r>
              <a:rPr lang="en-US" sz="2600" dirty="0">
                <a:solidFill>
                  <a:schemeClr val="hlink"/>
                </a:solidFill>
              </a:rPr>
              <a:t>stand-alone tool</a:t>
            </a:r>
            <a:r>
              <a:rPr lang="en-US" sz="2600" dirty="0"/>
              <a:t> to get insight into data distribution </a:t>
            </a:r>
          </a:p>
          <a:p>
            <a:pPr lvl="1"/>
            <a:r>
              <a:rPr lang="en-US" sz="2600" dirty="0"/>
              <a:t>As a </a:t>
            </a:r>
            <a:r>
              <a:rPr lang="en-US" sz="2600" dirty="0">
                <a:solidFill>
                  <a:schemeClr val="hlink"/>
                </a:solidFill>
              </a:rPr>
              <a:t>preprocessing step</a:t>
            </a:r>
            <a:r>
              <a:rPr lang="en-US" sz="2600" dirty="0"/>
              <a:t> for other algorithms</a:t>
            </a:r>
          </a:p>
        </p:txBody>
      </p:sp>
    </p:spTree>
    <p:extLst>
      <p:ext uri="{BB962C8B-B14F-4D97-AF65-F5344CB8AC3E}">
        <p14:creationId xmlns:p14="http://schemas.microsoft.com/office/powerpoint/2010/main" val="41803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Tends to work better than K-Means.</a:t>
            </a:r>
          </a:p>
          <a:p>
            <a:r>
              <a:rPr lang="en-US" sz="2400" dirty="0" smtClean="0"/>
              <a:t>Soft Assignments</a:t>
            </a:r>
          </a:p>
          <a:p>
            <a:pPr lvl="1"/>
            <a:r>
              <a:rPr lang="en-US" sz="2000" dirty="0" smtClean="0"/>
              <a:t>A point is partially assigned to all clusters.</a:t>
            </a:r>
          </a:p>
          <a:p>
            <a:r>
              <a:rPr lang="en-US" sz="2400" dirty="0" smtClean="0"/>
              <a:t>Use probabilistic formulation</a:t>
            </a:r>
          </a:p>
        </p:txBody>
      </p:sp>
    </p:spTree>
    <p:extLst>
      <p:ext uri="{BB962C8B-B14F-4D97-AF65-F5344CB8AC3E}">
        <p14:creationId xmlns:p14="http://schemas.microsoft.com/office/powerpoint/2010/main" val="20030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g(x; m</a:t>
            </a:r>
            <a:r>
              <a:rPr lang="en-US" sz="2400" dirty="0" smtClean="0"/>
              <a:t>,</a:t>
            </a:r>
            <a:r>
              <a:rPr lang="el-GR" sz="2400" dirty="0"/>
              <a:t> σ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The probability of a point x based on a </a:t>
            </a:r>
            <a:r>
              <a:rPr lang="en-US" sz="2400" dirty="0"/>
              <a:t>G</a:t>
            </a:r>
            <a:r>
              <a:rPr lang="en-US" sz="2400" dirty="0" smtClean="0"/>
              <a:t>aussian Distribution with mean m and variance </a:t>
            </a:r>
            <a:r>
              <a:rPr lang="el-GR" sz="2400" dirty="0"/>
              <a:t>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166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652889"/>
            <a:ext cx="7910271" cy="2117497"/>
          </a:xfrm>
        </p:spPr>
      </p:pic>
    </p:spTree>
    <p:extLst>
      <p:ext uri="{BB962C8B-B14F-4D97-AF65-F5344CB8AC3E}">
        <p14:creationId xmlns:p14="http://schemas.microsoft.com/office/powerpoint/2010/main" val="30163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mixture of K Gaussians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 </a:t>
            </a:r>
            <a:r>
              <a:rPr lang="en-US" sz="2200" dirty="0" smtClean="0"/>
              <a:t>distribution generated by randomly selecting one of K Gaussians, then randomly draw a point from that distribution.</a:t>
            </a:r>
          </a:p>
          <a:p>
            <a:r>
              <a:rPr lang="en-US" sz="2200" dirty="0" smtClean="0"/>
              <a:t>Gaussian k with a probability of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k</a:t>
            </a:r>
            <a:endParaRPr lang="en-US" sz="2200" baseline="-25000" dirty="0" smtClean="0"/>
          </a:p>
          <a:p>
            <a:endParaRPr lang="en-US" sz="2200" baseline="-25000" dirty="0" smtClean="0"/>
          </a:p>
          <a:p>
            <a:endParaRPr lang="en-US" sz="2200" baseline="-25000" dirty="0"/>
          </a:p>
          <a:p>
            <a:endParaRPr lang="en-US" sz="2200" baseline="-25000" dirty="0" smtClean="0"/>
          </a:p>
          <a:p>
            <a:r>
              <a:rPr lang="en-US" sz="2200" dirty="0" smtClean="0"/>
              <a:t>Goal: find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k</a:t>
            </a:r>
            <a:r>
              <a:rPr lang="en-US" sz="2200" dirty="0" smtClean="0"/>
              <a:t>, </a:t>
            </a:r>
            <a:r>
              <a:rPr lang="el-GR" sz="2200" dirty="0" smtClean="0"/>
              <a:t>σ</a:t>
            </a:r>
            <a:r>
              <a:rPr lang="en-US" sz="2200" baseline="-25000" dirty="0" smtClean="0"/>
              <a:t>k</a:t>
            </a:r>
            <a:r>
              <a:rPr lang="en-US" sz="2200" dirty="0" smtClean="0"/>
              <a:t>,</a:t>
            </a:r>
            <a:r>
              <a:rPr lang="en-US" sz="2200" dirty="0"/>
              <a:t> </a:t>
            </a:r>
            <a:r>
              <a:rPr lang="en-US" sz="2200" dirty="0" err="1"/>
              <a:t>m</a:t>
            </a:r>
            <a:r>
              <a:rPr lang="en-US" sz="2200" baseline="-25000" dirty="0" err="1" smtClean="0"/>
              <a:t>k</a:t>
            </a:r>
            <a:r>
              <a:rPr lang="el-GR" sz="2200" dirty="0" smtClean="0"/>
              <a:t> </a:t>
            </a:r>
            <a:r>
              <a:rPr lang="en-US" sz="2200" dirty="0" smtClean="0"/>
              <a:t> that maximize the probability of our data points.</a:t>
            </a:r>
            <a:endParaRPr lang="en-US" sz="2200" baseline="-25000" dirty="0"/>
          </a:p>
          <a:p>
            <a:endParaRPr lang="en-US" sz="2200" baseline="-25000" dirty="0"/>
          </a:p>
          <a:p>
            <a:pPr marL="0" indent="0">
              <a:buNone/>
            </a:pPr>
            <a:endParaRPr lang="en-US" sz="22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86" y="3690782"/>
            <a:ext cx="4978566" cy="1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Iterative Algorithm</a:t>
            </a:r>
          </a:p>
          <a:p>
            <a:r>
              <a:rPr lang="en-US" sz="2400" dirty="0" smtClean="0"/>
              <a:t>Goal: group some primitives together</a:t>
            </a:r>
          </a:p>
          <a:p>
            <a:r>
              <a:rPr lang="en-US" sz="2400" dirty="0" smtClean="0"/>
              <a:t>Chicken and Egg problem:</a:t>
            </a:r>
          </a:p>
          <a:p>
            <a:pPr lvl="1"/>
            <a:r>
              <a:rPr lang="en-US" sz="2200" dirty="0" smtClean="0"/>
              <a:t>Items in group -=&gt; Description of the group</a:t>
            </a:r>
          </a:p>
          <a:p>
            <a:pPr lvl="1"/>
            <a:r>
              <a:rPr lang="en-US" sz="2200" dirty="0" smtClean="0"/>
              <a:t>Description Of the group -=&gt; Items in group</a:t>
            </a:r>
          </a:p>
        </p:txBody>
      </p:sp>
    </p:spTree>
    <p:extLst>
      <p:ext uri="{BB962C8B-B14F-4D97-AF65-F5344CB8AC3E}">
        <p14:creationId xmlns:p14="http://schemas.microsoft.com/office/powerpoint/2010/main" val="23560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Iterative Algorithm: E Step and M Step</a:t>
            </a:r>
          </a:p>
          <a:p>
            <a:r>
              <a:rPr lang="en-US" sz="2400" dirty="0" smtClean="0"/>
              <a:t>E Step:</a:t>
            </a:r>
          </a:p>
          <a:p>
            <a:r>
              <a:rPr lang="en-US" sz="2400" dirty="0" smtClean="0"/>
              <a:t>Compute </a:t>
            </a:r>
            <a:r>
              <a:rPr lang="en-US" sz="2400" dirty="0"/>
              <a:t>the probability that point n is generated by distribution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599" y="4215068"/>
                <a:ext cx="6492418" cy="137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sz="3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4215068"/>
                <a:ext cx="6492418" cy="13793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11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68"/>
            <a:ext cx="6347714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 Step: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4096" y="2356381"/>
                <a:ext cx="4142224" cy="9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96" y="2356381"/>
                <a:ext cx="4142224" cy="9893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4096" y="3681039"/>
                <a:ext cx="6796028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||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+1)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28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96" y="3681039"/>
                <a:ext cx="6796028" cy="12730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4096" y="5289428"/>
                <a:ext cx="4238276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96" y="5289428"/>
                <a:ext cx="4238276" cy="8818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Converges to a locally optimal solution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Each step increases the probability of the points given the distributions.</a:t>
            </a:r>
          </a:p>
          <a:p>
            <a:r>
              <a:rPr lang="en-US" sz="2400" dirty="0" smtClean="0"/>
              <a:t>Can get stuck in local optima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(less than K-Means)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5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vs K-Means local optima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1D points at 0 20 </a:t>
            </a:r>
            <a:r>
              <a:rPr lang="en-US" sz="2400" dirty="0" smtClean="0"/>
              <a:t>32</a:t>
            </a:r>
          </a:p>
          <a:p>
            <a:r>
              <a:rPr lang="en-US" sz="2400" dirty="0" smtClean="0"/>
              <a:t>Centers </a:t>
            </a:r>
            <a:r>
              <a:rPr lang="en-US" sz="2400" dirty="0"/>
              <a:t>at 10 and </a:t>
            </a:r>
            <a:r>
              <a:rPr lang="en-US" sz="2400" dirty="0" smtClean="0"/>
              <a:t>32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local minima for </a:t>
            </a:r>
            <a:r>
              <a:rPr lang="en-US" sz="2400" dirty="0" smtClean="0"/>
              <a:t>k-means</a:t>
            </a:r>
          </a:p>
          <a:p>
            <a:r>
              <a:rPr lang="en-US" sz="2400" dirty="0" smtClean="0"/>
              <a:t>EM: 20 almost evenly shared between the two centers.</a:t>
            </a:r>
          </a:p>
          <a:p>
            <a:r>
              <a:rPr lang="en-US" sz="2400" dirty="0" smtClean="0"/>
              <a:t>The center at 32 moves closer to 20 and takes over</a:t>
            </a:r>
          </a:p>
          <a:p>
            <a:r>
              <a:rPr lang="en-US" sz="2400" dirty="0" smtClean="0"/>
              <a:t>First center shifts to the left.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55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EM and K-means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2160590"/>
            <a:ext cx="7244444" cy="388077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AU" sz="2400" dirty="0" smtClean="0"/>
              <a:t>Notice the similarity between EM for Normal mixtures and K-means.</a:t>
            </a:r>
          </a:p>
          <a:p>
            <a:pPr lvl="1"/>
            <a:r>
              <a:rPr lang="en-AU" sz="2400" dirty="0" smtClean="0"/>
              <a:t>The expectation step is the assignment.</a:t>
            </a:r>
          </a:p>
          <a:p>
            <a:pPr lvl="1"/>
            <a:r>
              <a:rPr lang="en-AU" sz="2400" dirty="0" smtClean="0"/>
              <a:t>The maximization step is the update of centres.</a:t>
            </a:r>
          </a:p>
          <a:p>
            <a:pPr eaLnBrk="1" hangingPunct="1"/>
            <a:endParaRPr lang="en-AU" sz="2000" dirty="0"/>
          </a:p>
          <a:p>
            <a:r>
              <a:rPr lang="en-US" altLang="zh-CN" sz="2400" dirty="0">
                <a:ea typeface="宋体" panose="02010600030101010101" pitchFamily="2" charset="-122"/>
              </a:rPr>
              <a:t>K-means is a simplified EM.</a:t>
            </a:r>
          </a:p>
          <a:p>
            <a:r>
              <a:rPr lang="en-US" altLang="zh-CN" sz="2400" dirty="0">
                <a:ea typeface="宋体" panose="02010600030101010101" pitchFamily="2" charset="-122"/>
              </a:rPr>
              <a:t>K-means </a:t>
            </a:r>
            <a:r>
              <a:rPr lang="en-US" altLang="zh-CN" sz="2400" dirty="0" smtClean="0">
                <a:ea typeface="宋体" panose="02010600030101010101" pitchFamily="2" charset="-122"/>
              </a:rPr>
              <a:t>makes </a:t>
            </a:r>
            <a:r>
              <a:rPr lang="en-US" altLang="zh-CN" sz="2400" dirty="0">
                <a:ea typeface="宋体" panose="02010600030101010101" pitchFamily="2" charset="-122"/>
              </a:rPr>
              <a:t>a hard decision while EM </a:t>
            </a:r>
            <a:r>
              <a:rPr lang="en-US" altLang="zh-CN" sz="2400" dirty="0" smtClean="0">
                <a:ea typeface="宋体" panose="02010600030101010101" pitchFamily="2" charset="-122"/>
              </a:rPr>
              <a:t>makes </a:t>
            </a:r>
            <a:r>
              <a:rPr lang="en-US" altLang="zh-CN" sz="2400" dirty="0">
                <a:ea typeface="宋体" panose="02010600030101010101" pitchFamily="2" charset="-122"/>
              </a:rPr>
              <a:t>a soft decision when </a:t>
            </a:r>
            <a:r>
              <a:rPr lang="en-US" altLang="zh-CN" sz="2400" dirty="0" smtClean="0">
                <a:ea typeface="宋体" panose="02010600030101010101" pitchFamily="2" charset="-122"/>
              </a:rPr>
              <a:t>updating </a:t>
            </a:r>
            <a:r>
              <a:rPr lang="en-US" altLang="zh-CN" sz="2400" dirty="0">
                <a:ea typeface="宋体" panose="02010600030101010101" pitchFamily="2" charset="-122"/>
              </a:rPr>
              <a:t>the parameters of the model.</a:t>
            </a:r>
          </a:p>
          <a:p>
            <a:pPr eaLnBrk="1" hangingPunct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4468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19" y="1489529"/>
            <a:ext cx="4860472" cy="48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and K-Means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6" y="4882436"/>
            <a:ext cx="6366136" cy="983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0869" y="3076578"/>
                <a:ext cx="6492418" cy="137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sz="3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69" y="3076578"/>
                <a:ext cx="6492418" cy="13793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1176" y="1498731"/>
                <a:ext cx="7114063" cy="1098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𝑎𝑟𝑔𝑚𝑖𝑛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76" y="1498731"/>
                <a:ext cx="7114063" cy="10985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4107" y="1270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0C226"/>
                </a:solidFill>
              </a:rPr>
              <a:t>K-Means</a:t>
            </a:r>
            <a:endParaRPr lang="en-US" sz="2000" dirty="0">
              <a:solidFill>
                <a:srgbClr val="90C22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928" y="3007912"/>
            <a:ext cx="1289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0C226"/>
                </a:solidFill>
              </a:rPr>
              <a:t>EM</a:t>
            </a:r>
            <a:endParaRPr lang="en-US" sz="20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and K-Means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6953" y="4202415"/>
                <a:ext cx="4965820" cy="11308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53" y="4202415"/>
                <a:ext cx="4965820" cy="11308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6953" y="2255187"/>
                <a:ext cx="3063339" cy="1166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53" y="2255187"/>
                <a:ext cx="3063339" cy="11661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9599" y="1906411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0C226"/>
                </a:solidFill>
              </a:rPr>
              <a:t>K-Means</a:t>
            </a:r>
            <a:endParaRPr lang="en-US" sz="2000" dirty="0">
              <a:solidFill>
                <a:srgbClr val="90C22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420" y="3644323"/>
            <a:ext cx="1289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0C226"/>
                </a:solidFill>
              </a:rPr>
              <a:t>EM</a:t>
            </a:r>
            <a:endParaRPr lang="en-US" sz="20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Groups </a:t>
            </a:r>
            <a:r>
              <a:rPr lang="en-US" sz="2400" dirty="0"/>
              <a:t>data into K clusters and attempts to group data points to minimize the sum of squares distance to their central mean.</a:t>
            </a:r>
          </a:p>
          <a:p>
            <a:endParaRPr lang="en-US" sz="2400" dirty="0" smtClean="0"/>
          </a:p>
          <a:p>
            <a:r>
              <a:rPr lang="en-US" sz="2400" dirty="0" smtClean="0"/>
              <a:t>Algorithm </a:t>
            </a:r>
            <a:r>
              <a:rPr lang="en-US" sz="2400" dirty="0"/>
              <a:t>works by iterating between two stages until the data points converge.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Given a data set of {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b="1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} which consists of N random instances of a random D-dimensional Euclidean variable </a:t>
            </a:r>
            <a:r>
              <a:rPr lang="en-US" sz="2400" b="1" dirty="0" smtClean="0"/>
              <a:t>x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Introduce a set of K prototype vectors, µ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 where k=1,…,K and µ</a:t>
            </a:r>
            <a:r>
              <a:rPr lang="en-US" sz="2400" baseline="-25000" dirty="0" smtClean="0"/>
              <a:t>k </a:t>
            </a:r>
            <a:r>
              <a:rPr lang="en-US" sz="2400" dirty="0" smtClean="0"/>
              <a:t>corresponds to the mean of the </a:t>
            </a:r>
            <a:r>
              <a:rPr lang="en-US" sz="2400" dirty="0" err="1" smtClean="0"/>
              <a:t>k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cluster.</a:t>
            </a:r>
          </a:p>
        </p:txBody>
      </p:sp>
    </p:spTree>
    <p:extLst>
      <p:ext uri="{BB962C8B-B14F-4D97-AF65-F5344CB8AC3E}">
        <p14:creationId xmlns:p14="http://schemas.microsoft.com/office/powerpoint/2010/main" val="30754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Goal is to find a grouping of data points and prototype vectors that minimizes the sum of squares distance of each data point.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This can be formalized by introducing an indicator variable for each data point:</a:t>
            </a:r>
          </a:p>
          <a:p>
            <a:pPr lvl="1"/>
            <a:r>
              <a:rPr lang="en-US" sz="2400" dirty="0" err="1" smtClean="0"/>
              <a:t>r</a:t>
            </a:r>
            <a:r>
              <a:rPr lang="en-US" sz="2400" baseline="-25000" dirty="0" err="1" smtClean="0"/>
              <a:t>nk</a:t>
            </a:r>
            <a:r>
              <a:rPr lang="en-US" sz="2400" dirty="0" smtClean="0"/>
              <a:t> is {0,1}, and k=1,…,K</a:t>
            </a:r>
          </a:p>
          <a:p>
            <a:r>
              <a:rPr lang="en-US" sz="2400" dirty="0" smtClean="0"/>
              <a:t>Our objective function becomes: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7601" y="4656625"/>
                <a:ext cx="4921475" cy="1384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01" y="4656625"/>
                <a:ext cx="4921475" cy="13847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4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K-Means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2160590"/>
            <a:ext cx="6347714" cy="4485139"/>
          </a:xfrm>
        </p:spPr>
        <p:txBody>
          <a:bodyPr/>
          <a:lstStyle/>
          <a:p>
            <a:r>
              <a:rPr lang="en-US" sz="2400" dirty="0" smtClean="0"/>
              <a:t>Algorithm initializes the K prototype vectors to K distinct random data points.</a:t>
            </a:r>
          </a:p>
          <a:p>
            <a:endParaRPr lang="en-US" sz="2400" dirty="0" smtClean="0"/>
          </a:p>
          <a:p>
            <a:r>
              <a:rPr lang="en-US" sz="2400" dirty="0" smtClean="0"/>
              <a:t>Cycles between two stages until convergence is reached.</a:t>
            </a:r>
          </a:p>
          <a:p>
            <a:endParaRPr lang="en-US" sz="2400" dirty="0"/>
          </a:p>
          <a:p>
            <a:r>
              <a:rPr lang="en-US" sz="2400" dirty="0"/>
              <a:t>Convergence: since there are only a finite set of </a:t>
            </a:r>
            <a:r>
              <a:rPr lang="en-US" sz="2400" dirty="0" smtClean="0"/>
              <a:t>possible </a:t>
            </a:r>
            <a:r>
              <a:rPr lang="en-US" sz="2400" dirty="0"/>
              <a:t>assignments.</a:t>
            </a:r>
            <a:endParaRPr lang="en-US" sz="2400" dirty="0" smtClean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7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K-Means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1. For each data point, determine </a:t>
            </a:r>
            <a:r>
              <a:rPr lang="en-US" sz="2000" dirty="0" err="1"/>
              <a:t>r</a:t>
            </a:r>
            <a:r>
              <a:rPr lang="en-US" sz="2000" baseline="-25000" dirty="0" err="1"/>
              <a:t>nk</a:t>
            </a:r>
            <a:r>
              <a:rPr lang="en-US" sz="2000" dirty="0"/>
              <a:t> where: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2</a:t>
            </a:r>
            <a:r>
              <a:rPr lang="en-US" sz="2000" dirty="0"/>
              <a:t>. Update µ</a:t>
            </a:r>
            <a:r>
              <a:rPr lang="en-US" sz="2000" baseline="-25000" dirty="0"/>
              <a:t>k </a:t>
            </a:r>
            <a:r>
              <a:rPr lang="en-US" sz="2000" dirty="0"/>
              <a:t>: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83438" y="4745495"/>
                <a:ext cx="3400033" cy="1295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4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4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38" y="4745495"/>
                <a:ext cx="3400033" cy="12958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5714" y="2605960"/>
                <a:ext cx="7114063" cy="1098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𝑎𝑟𝑔𝑚𝑖𝑛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4" y="2605960"/>
                <a:ext cx="7114063" cy="10985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1573</TotalTime>
  <Words>1636</Words>
  <Application>Microsoft Office PowerPoint</Application>
  <PresentationFormat>如螢幕大小 (4:3)</PresentationFormat>
  <Paragraphs>192</Paragraphs>
  <Slides>31</Slides>
  <Notes>10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3" baseType="lpstr">
      <vt:lpstr>Facet</vt:lpstr>
      <vt:lpstr>Equation</vt:lpstr>
      <vt:lpstr>Clustering Techniques K-Means &amp; EM</vt:lpstr>
      <vt:lpstr>What is Clustering?</vt:lpstr>
      <vt:lpstr>K-Means</vt:lpstr>
      <vt:lpstr>K-Means</vt:lpstr>
      <vt:lpstr>Problem Formulation</vt:lpstr>
      <vt:lpstr>Problem Formulation</vt:lpstr>
      <vt:lpstr>Problem Formulation (cont.)</vt:lpstr>
      <vt:lpstr>How K-Means works</vt:lpstr>
      <vt:lpstr>How K-Means works</vt:lpstr>
      <vt:lpstr>How K-Means works (cont)</vt:lpstr>
      <vt:lpstr>K-Means  Initialization example</vt:lpstr>
      <vt:lpstr>PowerPoint 簡報</vt:lpstr>
      <vt:lpstr>K-Means++  K-Means with smart initial seeding</vt:lpstr>
      <vt:lpstr>K-Means++</vt:lpstr>
      <vt:lpstr>K-Means Example</vt:lpstr>
      <vt:lpstr>Pros and Cons of K-Means</vt:lpstr>
      <vt:lpstr>Local Minima </vt:lpstr>
      <vt:lpstr>EM</vt:lpstr>
      <vt:lpstr>Soft Clustering</vt:lpstr>
      <vt:lpstr>EM</vt:lpstr>
      <vt:lpstr>Mixture of Gaussians</vt:lpstr>
      <vt:lpstr>Intuition</vt:lpstr>
      <vt:lpstr>A mixture of K Gaussians</vt:lpstr>
      <vt:lpstr>Back to EM</vt:lpstr>
      <vt:lpstr>EM</vt:lpstr>
      <vt:lpstr>EM</vt:lpstr>
      <vt:lpstr>EM</vt:lpstr>
      <vt:lpstr>EM vs K-Means local optima</vt:lpstr>
      <vt:lpstr>EM and K-means</vt:lpstr>
      <vt:lpstr>EM and K-Means</vt:lpstr>
      <vt:lpstr>EM and K-Means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Waseem</dc:creator>
  <cp:lastModifiedBy>lee - yj</cp:lastModifiedBy>
  <cp:revision>266</cp:revision>
  <dcterms:created xsi:type="dcterms:W3CDTF">2014-03-09T15:10:46Z</dcterms:created>
  <dcterms:modified xsi:type="dcterms:W3CDTF">2016-05-31T01:28:12Z</dcterms:modified>
</cp:coreProperties>
</file>